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6" r:id="rId2"/>
    <p:sldId id="281" r:id="rId3"/>
    <p:sldId id="309" r:id="rId4"/>
    <p:sldId id="308" r:id="rId5"/>
    <p:sldId id="307" r:id="rId6"/>
    <p:sldId id="301" r:id="rId7"/>
    <p:sldId id="282" r:id="rId8"/>
    <p:sldId id="284" r:id="rId9"/>
    <p:sldId id="305" r:id="rId10"/>
    <p:sldId id="303" r:id="rId11"/>
    <p:sldId id="304" r:id="rId12"/>
    <p:sldId id="313" r:id="rId13"/>
    <p:sldId id="312" r:id="rId14"/>
    <p:sldId id="311" r:id="rId15"/>
    <p:sldId id="310" r:id="rId16"/>
    <p:sldId id="289" r:id="rId17"/>
    <p:sldId id="290" r:id="rId18"/>
    <p:sldId id="291" r:id="rId19"/>
    <p:sldId id="292" r:id="rId20"/>
    <p:sldId id="293" r:id="rId21"/>
    <p:sldId id="294" r:id="rId22"/>
    <p:sldId id="295" r:id="rId23"/>
    <p:sldId id="29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8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38B70-C6D1-4885-96BB-49B6892539F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712E8F53-C70F-434E-BB50-3B710896D499}">
      <dgm:prSet phldrT="[Text]" custT="1"/>
      <dgm:spPr/>
      <dgm:t>
        <a:bodyPr/>
        <a:lstStyle/>
        <a:p>
          <a:r>
            <a:rPr lang="en-US" sz="2000" dirty="0" err="1"/>
            <a:t>nephrotic</a:t>
          </a:r>
          <a:endParaRPr lang="en-US" sz="2000" dirty="0"/>
        </a:p>
      </dgm:t>
    </dgm:pt>
    <dgm:pt modelId="{ED6775D9-3AA7-407B-85CA-72C8188A7968}" type="parTrans" cxnId="{4463A448-DB2D-4BF2-9F7C-E595A3917796}">
      <dgm:prSet/>
      <dgm:spPr/>
      <dgm:t>
        <a:bodyPr/>
        <a:lstStyle/>
        <a:p>
          <a:endParaRPr lang="en-US"/>
        </a:p>
      </dgm:t>
    </dgm:pt>
    <dgm:pt modelId="{D27015DC-2233-4AE0-879F-686B068C4DE4}" type="sibTrans" cxnId="{4463A448-DB2D-4BF2-9F7C-E595A3917796}">
      <dgm:prSet/>
      <dgm:spPr/>
      <dgm:t>
        <a:bodyPr/>
        <a:lstStyle/>
        <a:p>
          <a:endParaRPr lang="en-US"/>
        </a:p>
      </dgm:t>
    </dgm:pt>
    <dgm:pt modelId="{CA7B3417-DA7F-43CB-8270-D22858CE0C65}">
      <dgm:prSet phldrT="[Text]" custT="1"/>
      <dgm:spPr/>
      <dgm:t>
        <a:bodyPr/>
        <a:lstStyle/>
        <a:p>
          <a:r>
            <a:rPr lang="en-US" sz="2000" dirty="0"/>
            <a:t>nephritic</a:t>
          </a:r>
        </a:p>
      </dgm:t>
    </dgm:pt>
    <dgm:pt modelId="{1F60E63E-1429-4B82-8DB6-908F44821C71}" type="parTrans" cxnId="{2BAB033F-999E-4E5C-87CA-F3DAACEDAC55}">
      <dgm:prSet/>
      <dgm:spPr/>
      <dgm:t>
        <a:bodyPr/>
        <a:lstStyle/>
        <a:p>
          <a:endParaRPr lang="en-US"/>
        </a:p>
      </dgm:t>
    </dgm:pt>
    <dgm:pt modelId="{4479ACFC-3A46-4574-ADD5-EC2A763E79B6}" type="sibTrans" cxnId="{2BAB033F-999E-4E5C-87CA-F3DAACEDAC55}">
      <dgm:prSet/>
      <dgm:spPr/>
      <dgm:t>
        <a:bodyPr/>
        <a:lstStyle/>
        <a:p>
          <a:endParaRPr lang="en-US"/>
        </a:p>
      </dgm:t>
    </dgm:pt>
    <dgm:pt modelId="{C0E50072-F02E-47F1-BF12-48602E4A45EB}">
      <dgm:prSet phldrT="[Text]" custT="1"/>
      <dgm:spPr/>
      <dgm:t>
        <a:bodyPr/>
        <a:lstStyle/>
        <a:p>
          <a:pPr algn="l"/>
          <a:r>
            <a:rPr lang="en-US" sz="2000" dirty="0" err="1"/>
            <a:t>Proteinurea</a:t>
          </a:r>
          <a:endParaRPr lang="en-US" sz="2000" dirty="0"/>
        </a:p>
        <a:p>
          <a:pPr algn="l"/>
          <a:r>
            <a:rPr lang="en-US" sz="2000" dirty="0" err="1"/>
            <a:t>Hypoalbuminemia</a:t>
          </a:r>
          <a:endParaRPr lang="en-US" sz="2000" dirty="0"/>
        </a:p>
        <a:p>
          <a:pPr algn="l"/>
          <a:r>
            <a:rPr lang="en-US" sz="2000" dirty="0" err="1"/>
            <a:t>Oedema</a:t>
          </a:r>
          <a:endParaRPr lang="en-US" sz="2000" dirty="0"/>
        </a:p>
        <a:p>
          <a:pPr algn="l"/>
          <a:r>
            <a:rPr lang="en-US" sz="2000" dirty="0" err="1"/>
            <a:t>hyperlipedimia</a:t>
          </a:r>
          <a:endParaRPr lang="en-US" sz="2000" dirty="0"/>
        </a:p>
      </dgm:t>
    </dgm:pt>
    <dgm:pt modelId="{D0FC20F4-29C7-4726-954B-2B7F0ACBC5A0}" type="parTrans" cxnId="{EDD55AFC-AA0A-48CC-96A7-C34F74FDB930}">
      <dgm:prSet/>
      <dgm:spPr/>
      <dgm:t>
        <a:bodyPr/>
        <a:lstStyle/>
        <a:p>
          <a:endParaRPr lang="en-US"/>
        </a:p>
      </dgm:t>
    </dgm:pt>
    <dgm:pt modelId="{6C66190A-844C-4F2A-8560-57606407AE3A}" type="sibTrans" cxnId="{EDD55AFC-AA0A-48CC-96A7-C34F74FDB930}">
      <dgm:prSet/>
      <dgm:spPr/>
      <dgm:t>
        <a:bodyPr/>
        <a:lstStyle/>
        <a:p>
          <a:endParaRPr lang="en-US"/>
        </a:p>
      </dgm:t>
    </dgm:pt>
    <dgm:pt modelId="{18EE8242-7F41-4031-9FCF-15B230557D06}">
      <dgm:prSet phldrT="[Text]" custT="1"/>
      <dgm:spPr/>
      <dgm:t>
        <a:bodyPr/>
        <a:lstStyle/>
        <a:p>
          <a:r>
            <a:rPr lang="en-US" sz="2000" dirty="0" err="1"/>
            <a:t>Haematurea</a:t>
          </a:r>
          <a:endParaRPr lang="en-US" sz="2000" dirty="0"/>
        </a:p>
        <a:p>
          <a:r>
            <a:rPr lang="en-US" sz="2000" dirty="0"/>
            <a:t>Hypertension</a:t>
          </a:r>
        </a:p>
        <a:p>
          <a:r>
            <a:rPr lang="en-US" sz="2000" dirty="0" err="1"/>
            <a:t>Azotemia</a:t>
          </a:r>
          <a:endParaRPr lang="en-US" sz="2000" dirty="0"/>
        </a:p>
        <a:p>
          <a:r>
            <a:rPr lang="en-US" sz="2000" dirty="0" err="1"/>
            <a:t>oligurea</a:t>
          </a:r>
          <a:endParaRPr lang="en-US" sz="2000" dirty="0"/>
        </a:p>
      </dgm:t>
    </dgm:pt>
    <dgm:pt modelId="{662E9952-5E0F-42E9-9DCF-4207F00833D7}" type="parTrans" cxnId="{2341E1A7-85F3-4355-A269-139054DD7D8A}">
      <dgm:prSet/>
      <dgm:spPr/>
      <dgm:t>
        <a:bodyPr/>
        <a:lstStyle/>
        <a:p>
          <a:endParaRPr lang="en-US"/>
        </a:p>
      </dgm:t>
    </dgm:pt>
    <dgm:pt modelId="{80DB29C9-6146-4C77-95B0-7D75251FDB1D}" type="sibTrans" cxnId="{2341E1A7-85F3-4355-A269-139054DD7D8A}">
      <dgm:prSet/>
      <dgm:spPr/>
      <dgm:t>
        <a:bodyPr/>
        <a:lstStyle/>
        <a:p>
          <a:endParaRPr lang="en-US"/>
        </a:p>
      </dgm:t>
    </dgm:pt>
    <dgm:pt modelId="{7B263EF5-32DA-4245-BAF5-8CA204E880BD}" type="pres">
      <dgm:prSet presAssocID="{E2638B70-C6D1-4885-96BB-49B6892539FB}" presName="matrix" presStyleCnt="0">
        <dgm:presLayoutVars>
          <dgm:chMax val="1"/>
          <dgm:dir/>
          <dgm:resizeHandles val="exact"/>
        </dgm:presLayoutVars>
      </dgm:prSet>
      <dgm:spPr/>
    </dgm:pt>
    <dgm:pt modelId="{B800E8C3-A64D-4CF8-BB29-81C02751A342}" type="pres">
      <dgm:prSet presAssocID="{E2638B70-C6D1-4885-96BB-49B6892539FB}" presName="axisShape" presStyleLbl="bgShp" presStyleIdx="0" presStyleCnt="1" custScaleX="212700" custLinFactNeighborX="-8400" custLinFactNeighborY="-600"/>
      <dgm:spPr/>
    </dgm:pt>
    <dgm:pt modelId="{B446DF99-948E-4E06-AFBB-C039B0B3D5B6}" type="pres">
      <dgm:prSet presAssocID="{E2638B70-C6D1-4885-96BB-49B6892539FB}" presName="rect1" presStyleLbl="node1" presStyleIdx="0" presStyleCnt="4" custScaleX="262000" custLinFactNeighborX="-74250" custLinFactNeighborY="-2250">
        <dgm:presLayoutVars>
          <dgm:chMax val="0"/>
          <dgm:chPref val="0"/>
          <dgm:bulletEnabled val="1"/>
        </dgm:presLayoutVars>
      </dgm:prSet>
      <dgm:spPr/>
    </dgm:pt>
    <dgm:pt modelId="{632E084C-410A-464E-9FB3-4DA571DF7905}" type="pres">
      <dgm:prSet presAssocID="{E2638B70-C6D1-4885-96BB-49B6892539FB}" presName="rect2" presStyleLbl="node1" presStyleIdx="1" presStyleCnt="4" custScaleX="214750" custLinFactNeighborX="55500" custLinFactNeighborY="3000">
        <dgm:presLayoutVars>
          <dgm:chMax val="0"/>
          <dgm:chPref val="0"/>
          <dgm:bulletEnabled val="1"/>
        </dgm:presLayoutVars>
      </dgm:prSet>
      <dgm:spPr/>
    </dgm:pt>
    <dgm:pt modelId="{28E9A985-74DD-4581-948E-9A23FA93F892}" type="pres">
      <dgm:prSet presAssocID="{E2638B70-C6D1-4885-96BB-49B6892539FB}" presName="rect3" presStyleLbl="node1" presStyleIdx="2" presStyleCnt="4" custScaleX="250750" custLinFactNeighborX="-69000" custLinFactNeighborY="-3750">
        <dgm:presLayoutVars>
          <dgm:chMax val="0"/>
          <dgm:chPref val="0"/>
          <dgm:bulletEnabled val="1"/>
        </dgm:presLayoutVars>
      </dgm:prSet>
      <dgm:spPr/>
    </dgm:pt>
    <dgm:pt modelId="{60D68E54-7A99-4601-B257-36AF98C830E0}" type="pres">
      <dgm:prSet presAssocID="{E2638B70-C6D1-4885-96BB-49B6892539FB}" presName="rect4" presStyleLbl="node1" presStyleIdx="3" presStyleCnt="4" custScaleX="238250" custLinFactNeighborX="68500" custLinFactNeighborY="-750">
        <dgm:presLayoutVars>
          <dgm:chMax val="0"/>
          <dgm:chPref val="0"/>
          <dgm:bulletEnabled val="1"/>
        </dgm:presLayoutVars>
      </dgm:prSet>
      <dgm:spPr/>
    </dgm:pt>
  </dgm:ptLst>
  <dgm:cxnLst>
    <dgm:cxn modelId="{142DAD26-EDFC-49EF-8D03-944FEC66CB80}" type="presOf" srcId="{E2638B70-C6D1-4885-96BB-49B6892539FB}" destId="{7B263EF5-32DA-4245-BAF5-8CA204E880BD}" srcOrd="0" destOrd="0" presId="urn:microsoft.com/office/officeart/2005/8/layout/matrix2"/>
    <dgm:cxn modelId="{86A1173D-B17D-455F-9998-9ABC54C7F23A}" type="presOf" srcId="{C0E50072-F02E-47F1-BF12-48602E4A45EB}" destId="{28E9A985-74DD-4581-948E-9A23FA93F892}" srcOrd="0" destOrd="0" presId="urn:microsoft.com/office/officeart/2005/8/layout/matrix2"/>
    <dgm:cxn modelId="{2BAB033F-999E-4E5C-87CA-F3DAACEDAC55}" srcId="{E2638B70-C6D1-4885-96BB-49B6892539FB}" destId="{CA7B3417-DA7F-43CB-8270-D22858CE0C65}" srcOrd="1" destOrd="0" parTransId="{1F60E63E-1429-4B82-8DB6-908F44821C71}" sibTransId="{4479ACFC-3A46-4574-ADD5-EC2A763E79B6}"/>
    <dgm:cxn modelId="{255CB766-DF2B-405D-BB10-C28990F8F1EB}" type="presOf" srcId="{712E8F53-C70F-434E-BB50-3B710896D499}" destId="{B446DF99-948E-4E06-AFBB-C039B0B3D5B6}" srcOrd="0" destOrd="0" presId="urn:microsoft.com/office/officeart/2005/8/layout/matrix2"/>
    <dgm:cxn modelId="{4463A448-DB2D-4BF2-9F7C-E595A3917796}" srcId="{E2638B70-C6D1-4885-96BB-49B6892539FB}" destId="{712E8F53-C70F-434E-BB50-3B710896D499}" srcOrd="0" destOrd="0" parTransId="{ED6775D9-3AA7-407B-85CA-72C8188A7968}" sibTransId="{D27015DC-2233-4AE0-879F-686B068C4DE4}"/>
    <dgm:cxn modelId="{249A7C9D-499A-440C-B198-E42DB93B1342}" type="presOf" srcId="{CA7B3417-DA7F-43CB-8270-D22858CE0C65}" destId="{632E084C-410A-464E-9FB3-4DA571DF7905}" srcOrd="0" destOrd="0" presId="urn:microsoft.com/office/officeart/2005/8/layout/matrix2"/>
    <dgm:cxn modelId="{2341E1A7-85F3-4355-A269-139054DD7D8A}" srcId="{E2638B70-C6D1-4885-96BB-49B6892539FB}" destId="{18EE8242-7F41-4031-9FCF-15B230557D06}" srcOrd="3" destOrd="0" parTransId="{662E9952-5E0F-42E9-9DCF-4207F00833D7}" sibTransId="{80DB29C9-6146-4C77-95B0-7D75251FDB1D}"/>
    <dgm:cxn modelId="{7AC085BF-F0D9-41EF-9766-EDDD49EDA7A3}" type="presOf" srcId="{18EE8242-7F41-4031-9FCF-15B230557D06}" destId="{60D68E54-7A99-4601-B257-36AF98C830E0}" srcOrd="0" destOrd="0" presId="urn:microsoft.com/office/officeart/2005/8/layout/matrix2"/>
    <dgm:cxn modelId="{EDD55AFC-AA0A-48CC-96A7-C34F74FDB930}" srcId="{E2638B70-C6D1-4885-96BB-49B6892539FB}" destId="{C0E50072-F02E-47F1-BF12-48602E4A45EB}" srcOrd="2" destOrd="0" parTransId="{D0FC20F4-29C7-4726-954B-2B7F0ACBC5A0}" sibTransId="{6C66190A-844C-4F2A-8560-57606407AE3A}"/>
    <dgm:cxn modelId="{57254BFB-7EEE-474D-9133-0F506839F5D6}" type="presParOf" srcId="{7B263EF5-32DA-4245-BAF5-8CA204E880BD}" destId="{B800E8C3-A64D-4CF8-BB29-81C02751A342}" srcOrd="0" destOrd="0" presId="urn:microsoft.com/office/officeart/2005/8/layout/matrix2"/>
    <dgm:cxn modelId="{68A3646A-B870-45C7-931D-90797378BAB7}" type="presParOf" srcId="{7B263EF5-32DA-4245-BAF5-8CA204E880BD}" destId="{B446DF99-948E-4E06-AFBB-C039B0B3D5B6}" srcOrd="1" destOrd="0" presId="urn:microsoft.com/office/officeart/2005/8/layout/matrix2"/>
    <dgm:cxn modelId="{CE101453-214F-4135-9390-955C211CB037}" type="presParOf" srcId="{7B263EF5-32DA-4245-BAF5-8CA204E880BD}" destId="{632E084C-410A-464E-9FB3-4DA571DF7905}" srcOrd="2" destOrd="0" presId="urn:microsoft.com/office/officeart/2005/8/layout/matrix2"/>
    <dgm:cxn modelId="{BB04452E-4CED-425D-862F-DD64EDF256C5}" type="presParOf" srcId="{7B263EF5-32DA-4245-BAF5-8CA204E880BD}" destId="{28E9A985-74DD-4581-948E-9A23FA93F892}" srcOrd="3" destOrd="0" presId="urn:microsoft.com/office/officeart/2005/8/layout/matrix2"/>
    <dgm:cxn modelId="{D33D5EC6-73CA-4A15-B5C2-3932AF5CCFA7}" type="presParOf" srcId="{7B263EF5-32DA-4245-BAF5-8CA204E880BD}" destId="{60D68E54-7A99-4601-B257-36AF98C830E0}" srcOrd="4" destOrd="0" presId="urn:microsoft.com/office/officeart/2005/8/layout/matrix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0E8C3-A64D-4CF8-BB29-81C02751A342}">
      <dsp:nvSpPr>
        <dsp:cNvPr id="0" name=""/>
        <dsp:cNvSpPr/>
      </dsp:nvSpPr>
      <dsp:spPr>
        <a:xfrm>
          <a:off x="0" y="0"/>
          <a:ext cx="8644127"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6DF99-948E-4E06-AFBB-C039B0B3D5B6}">
      <dsp:nvSpPr>
        <dsp:cNvPr id="0" name=""/>
        <dsp:cNvSpPr/>
      </dsp:nvSpPr>
      <dsp:spPr>
        <a:xfrm>
          <a:off x="30479" y="227584"/>
          <a:ext cx="4259072"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nephrotic</a:t>
          </a:r>
          <a:endParaRPr lang="en-US" sz="2000" kern="1200" dirty="0"/>
        </a:p>
      </dsp:txBody>
      <dsp:txXfrm>
        <a:off x="109834" y="306939"/>
        <a:ext cx="4100362" cy="1466890"/>
      </dsp:txXfrm>
    </dsp:sp>
    <dsp:sp modelId="{632E084C-410A-464E-9FB3-4DA571DF7905}">
      <dsp:nvSpPr>
        <dsp:cNvPr id="0" name=""/>
        <dsp:cNvSpPr/>
      </dsp:nvSpPr>
      <dsp:spPr>
        <a:xfrm>
          <a:off x="4433824" y="312928"/>
          <a:ext cx="3490976"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nephritic</a:t>
          </a:r>
        </a:p>
      </dsp:txBody>
      <dsp:txXfrm>
        <a:off x="4513179" y="392283"/>
        <a:ext cx="3332266" cy="1466890"/>
      </dsp:txXfrm>
    </dsp:sp>
    <dsp:sp modelId="{28E9A985-74DD-4581-948E-9A23FA93F892}">
      <dsp:nvSpPr>
        <dsp:cNvPr id="0" name=""/>
        <dsp:cNvSpPr/>
      </dsp:nvSpPr>
      <dsp:spPr>
        <a:xfrm>
          <a:off x="207264" y="2113280"/>
          <a:ext cx="4076192"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t>Proteinurea</a:t>
          </a:r>
          <a:endParaRPr lang="en-US" sz="2000" kern="1200" dirty="0"/>
        </a:p>
        <a:p>
          <a:pPr marL="0" lvl="0" indent="0" algn="l" defTabSz="889000">
            <a:lnSpc>
              <a:spcPct val="90000"/>
            </a:lnSpc>
            <a:spcBef>
              <a:spcPct val="0"/>
            </a:spcBef>
            <a:spcAft>
              <a:spcPct val="35000"/>
            </a:spcAft>
            <a:buNone/>
          </a:pPr>
          <a:r>
            <a:rPr lang="en-US" sz="2000" kern="1200" dirty="0" err="1"/>
            <a:t>Hypoalbuminemia</a:t>
          </a:r>
          <a:endParaRPr lang="en-US" sz="2000" kern="1200" dirty="0"/>
        </a:p>
        <a:p>
          <a:pPr marL="0" lvl="0" indent="0" algn="l" defTabSz="889000">
            <a:lnSpc>
              <a:spcPct val="90000"/>
            </a:lnSpc>
            <a:spcBef>
              <a:spcPct val="0"/>
            </a:spcBef>
            <a:spcAft>
              <a:spcPct val="35000"/>
            </a:spcAft>
            <a:buNone/>
          </a:pPr>
          <a:r>
            <a:rPr lang="en-US" sz="2000" kern="1200" dirty="0" err="1"/>
            <a:t>Oedema</a:t>
          </a:r>
          <a:endParaRPr lang="en-US" sz="2000" kern="1200" dirty="0"/>
        </a:p>
        <a:p>
          <a:pPr marL="0" lvl="0" indent="0" algn="l" defTabSz="889000">
            <a:lnSpc>
              <a:spcPct val="90000"/>
            </a:lnSpc>
            <a:spcBef>
              <a:spcPct val="0"/>
            </a:spcBef>
            <a:spcAft>
              <a:spcPct val="35000"/>
            </a:spcAft>
            <a:buNone/>
          </a:pPr>
          <a:r>
            <a:rPr lang="en-US" sz="2000" kern="1200" dirty="0" err="1"/>
            <a:t>hyperlipedimia</a:t>
          </a:r>
          <a:endParaRPr lang="en-US" sz="2000" kern="1200" dirty="0"/>
        </a:p>
      </dsp:txBody>
      <dsp:txXfrm>
        <a:off x="286619" y="2192635"/>
        <a:ext cx="3917482" cy="1466890"/>
      </dsp:txXfrm>
    </dsp:sp>
    <dsp:sp modelId="{60D68E54-7A99-4601-B257-36AF98C830E0}">
      <dsp:nvSpPr>
        <dsp:cNvPr id="0" name=""/>
        <dsp:cNvSpPr/>
      </dsp:nvSpPr>
      <dsp:spPr>
        <a:xfrm>
          <a:off x="4454144" y="2162048"/>
          <a:ext cx="3872992"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Haematurea</a:t>
          </a:r>
          <a:endParaRPr lang="en-US" sz="2000" kern="1200" dirty="0"/>
        </a:p>
        <a:p>
          <a:pPr marL="0" lvl="0" indent="0" algn="ctr" defTabSz="889000">
            <a:lnSpc>
              <a:spcPct val="90000"/>
            </a:lnSpc>
            <a:spcBef>
              <a:spcPct val="0"/>
            </a:spcBef>
            <a:spcAft>
              <a:spcPct val="35000"/>
            </a:spcAft>
            <a:buNone/>
          </a:pPr>
          <a:r>
            <a:rPr lang="en-US" sz="2000" kern="1200" dirty="0"/>
            <a:t>Hypertension</a:t>
          </a:r>
        </a:p>
        <a:p>
          <a:pPr marL="0" lvl="0" indent="0" algn="ctr" defTabSz="889000">
            <a:lnSpc>
              <a:spcPct val="90000"/>
            </a:lnSpc>
            <a:spcBef>
              <a:spcPct val="0"/>
            </a:spcBef>
            <a:spcAft>
              <a:spcPct val="35000"/>
            </a:spcAft>
            <a:buNone/>
          </a:pPr>
          <a:r>
            <a:rPr lang="en-US" sz="2000" kern="1200" dirty="0" err="1"/>
            <a:t>Azotemia</a:t>
          </a:r>
          <a:endParaRPr lang="en-US" sz="2000" kern="1200" dirty="0"/>
        </a:p>
        <a:p>
          <a:pPr marL="0" lvl="0" indent="0" algn="ctr" defTabSz="889000">
            <a:lnSpc>
              <a:spcPct val="90000"/>
            </a:lnSpc>
            <a:spcBef>
              <a:spcPct val="0"/>
            </a:spcBef>
            <a:spcAft>
              <a:spcPct val="35000"/>
            </a:spcAft>
            <a:buNone/>
          </a:pPr>
          <a:r>
            <a:rPr lang="en-US" sz="2000" kern="1200" dirty="0" err="1"/>
            <a:t>oligurea</a:t>
          </a:r>
          <a:endParaRPr lang="en-US" sz="2000" kern="1200" dirty="0"/>
        </a:p>
      </dsp:txBody>
      <dsp:txXfrm>
        <a:off x="4533499" y="2241403"/>
        <a:ext cx="3714282"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627C2-1B8E-4B4B-85CC-FC114778E349}" type="datetimeFigureOut">
              <a:rPr lang="en-US" smtClean="0"/>
              <a:pPr/>
              <a:t>7/2/2020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10312-B5BD-46FF-AB15-BCE05BADAD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380749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134111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33131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17509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39835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371645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231174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26005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334668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21517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373125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9AF73-F288-47BA-A6DD-759E0E43C3DD}" type="datetimeFigureOut">
              <a:rPr lang="en-US" smtClean="0"/>
              <a:pPr/>
              <a:t>7/2/2020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D735C-974E-4AD1-91D4-58CD2145AE6D}" type="slidenum">
              <a:rPr lang="en-US" smtClean="0"/>
              <a:pPr/>
              <a:t>‹#›</a:t>
            </a:fld>
            <a:endParaRPr lang="en-US" dirty="0"/>
          </a:p>
        </p:txBody>
      </p:sp>
    </p:spTree>
    <p:extLst>
      <p:ext uri="{BB962C8B-B14F-4D97-AF65-F5344CB8AC3E}">
        <p14:creationId xmlns:p14="http://schemas.microsoft.com/office/powerpoint/2010/main" val="2412996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4.jpeg"/><Relationship Id="rId12"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diagramColors" Target="../diagrams/colors1.xml"/><Relationship Id="rId5" Type="http://schemas.openxmlformats.org/officeDocument/2006/relationships/image" Target="../media/image3.pn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4216539"/>
          </a:xfrm>
          <a:prstGeom prst="rect">
            <a:avLst/>
          </a:prstGeom>
          <a:noFill/>
        </p:spPr>
        <p:txBody>
          <a:bodyPr wrap="square" rtlCol="0">
            <a:spAutoFit/>
          </a:bodyPr>
          <a:lstStyle/>
          <a:p>
            <a:r>
              <a:rPr lang="en-US" sz="2000" b="1" dirty="0"/>
              <a:t>The module</a:t>
            </a:r>
            <a:r>
              <a:rPr lang="en-US" sz="2400" dirty="0"/>
              <a:t>:          </a:t>
            </a:r>
            <a:r>
              <a:rPr lang="en-US" sz="2800" b="1" dirty="0">
                <a:solidFill>
                  <a:srgbClr val="FF0000"/>
                </a:solidFill>
              </a:rPr>
              <a:t>URINARY SYSTEM MODULE </a:t>
            </a:r>
          </a:p>
          <a:p>
            <a:r>
              <a:rPr lang="en-US" sz="2400" dirty="0"/>
              <a:t>   </a:t>
            </a:r>
          </a:p>
          <a:p>
            <a:r>
              <a:rPr lang="en-US" sz="2000" b="1" dirty="0"/>
              <a:t>Session 10</a:t>
            </a:r>
            <a:r>
              <a:rPr lang="en-US" sz="2400" dirty="0"/>
              <a:t>      </a:t>
            </a:r>
            <a:r>
              <a:rPr lang="en-US" sz="2400" dirty="0">
                <a:solidFill>
                  <a:srgbClr val="FF0000"/>
                </a:solidFill>
              </a:rPr>
              <a:t>Lecture 1</a:t>
            </a:r>
          </a:p>
          <a:p>
            <a:endParaRPr lang="en-US" sz="2400" dirty="0"/>
          </a:p>
          <a:p>
            <a:endParaRPr lang="en-US" sz="2400" dirty="0"/>
          </a:p>
          <a:p>
            <a:endParaRPr lang="en-US" sz="2400" b="1" dirty="0">
              <a:solidFill>
                <a:srgbClr val="C00000"/>
              </a:solidFill>
            </a:endParaRPr>
          </a:p>
          <a:p>
            <a:endParaRPr lang="en-US" sz="2400" b="1" dirty="0">
              <a:solidFill>
                <a:srgbClr val="C00000"/>
              </a:solidFill>
            </a:endParaRPr>
          </a:p>
          <a:p>
            <a:endParaRPr lang="en-US" sz="2400" b="1" dirty="0">
              <a:solidFill>
                <a:srgbClr val="C00000"/>
              </a:solidFill>
            </a:endParaRPr>
          </a:p>
          <a:p>
            <a:r>
              <a:rPr lang="en-US" sz="2400" b="1" dirty="0">
                <a:solidFill>
                  <a:srgbClr val="C00000"/>
                </a:solidFill>
              </a:rPr>
              <a:t>MODULE STAFF</a:t>
            </a:r>
            <a:r>
              <a:rPr lang="en-US" sz="2400" dirty="0">
                <a:solidFill>
                  <a:srgbClr val="C00000"/>
                </a:solidFill>
              </a:rPr>
              <a:t>:</a:t>
            </a:r>
          </a:p>
          <a:p>
            <a:r>
              <a:rPr lang="en-US" sz="1200" b="1" dirty="0" err="1">
                <a:solidFill>
                  <a:srgbClr val="002060"/>
                </a:solidFill>
              </a:rPr>
              <a:t>Prof.Mahmood</a:t>
            </a:r>
            <a:r>
              <a:rPr lang="en-US" sz="1200" b="1" dirty="0">
                <a:solidFill>
                  <a:srgbClr val="002060"/>
                </a:solidFill>
              </a:rPr>
              <a:t> </a:t>
            </a:r>
            <a:r>
              <a:rPr lang="en-US" sz="1200" b="1" dirty="0" err="1">
                <a:solidFill>
                  <a:srgbClr val="002060"/>
                </a:solidFill>
              </a:rPr>
              <a:t>Shakir</a:t>
            </a:r>
            <a:r>
              <a:rPr lang="en-US" sz="1200" b="1" dirty="0">
                <a:solidFill>
                  <a:srgbClr val="002060"/>
                </a:solidFill>
              </a:rPr>
              <a:t>			</a:t>
            </a:r>
            <a:r>
              <a:rPr lang="en-US" sz="1200" b="1" dirty="0" err="1">
                <a:solidFill>
                  <a:srgbClr val="002060"/>
                </a:solidFill>
              </a:rPr>
              <a:t>Dr.Adnan</a:t>
            </a:r>
            <a:r>
              <a:rPr lang="en-US" sz="1200" b="1" dirty="0">
                <a:solidFill>
                  <a:srgbClr val="002060"/>
                </a:solidFill>
              </a:rPr>
              <a:t> </a:t>
            </a:r>
            <a:r>
              <a:rPr lang="en-US" sz="1200" b="1" dirty="0" err="1">
                <a:solidFill>
                  <a:srgbClr val="002060"/>
                </a:solidFill>
              </a:rPr>
              <a:t>Othafa</a:t>
            </a:r>
            <a:r>
              <a:rPr lang="en-US" sz="1200" b="1" dirty="0">
                <a:solidFill>
                  <a:srgbClr val="002060"/>
                </a:solidFill>
              </a:rPr>
              <a:t>	</a:t>
            </a:r>
            <a:r>
              <a:rPr lang="en-US" sz="1200" b="1" dirty="0" err="1">
                <a:solidFill>
                  <a:srgbClr val="002060"/>
                </a:solidFill>
              </a:rPr>
              <a:t>Ass.Prof.Firas</a:t>
            </a:r>
            <a:r>
              <a:rPr lang="en-US" sz="1200" b="1" dirty="0">
                <a:solidFill>
                  <a:srgbClr val="002060"/>
                </a:solidFill>
              </a:rPr>
              <a:t> </a:t>
            </a:r>
            <a:r>
              <a:rPr lang="en-US" sz="1200" b="1" dirty="0" err="1">
                <a:solidFill>
                  <a:srgbClr val="002060"/>
                </a:solidFill>
              </a:rPr>
              <a:t>Shakir</a:t>
            </a:r>
            <a:r>
              <a:rPr lang="en-US" sz="1200" b="1" dirty="0">
                <a:solidFill>
                  <a:srgbClr val="002060"/>
                </a:solidFill>
              </a:rPr>
              <a:t>			Dr. </a:t>
            </a:r>
            <a:r>
              <a:rPr lang="en-US" sz="1200" b="1" dirty="0" err="1">
                <a:solidFill>
                  <a:srgbClr val="002060"/>
                </a:solidFill>
              </a:rPr>
              <a:t>Safaa</a:t>
            </a:r>
            <a:r>
              <a:rPr lang="en-US" sz="1200" b="1" dirty="0">
                <a:solidFill>
                  <a:srgbClr val="002060"/>
                </a:solidFill>
              </a:rPr>
              <a:t> </a:t>
            </a:r>
            <a:r>
              <a:rPr lang="en-US" sz="1200" b="1" dirty="0" err="1">
                <a:solidFill>
                  <a:srgbClr val="002060"/>
                </a:solidFill>
              </a:rPr>
              <a:t>Almatook</a:t>
            </a:r>
            <a:r>
              <a:rPr lang="en-US" sz="1200" b="1" dirty="0">
                <a:solidFill>
                  <a:srgbClr val="002060"/>
                </a:solidFill>
              </a:rPr>
              <a:t>          </a:t>
            </a:r>
            <a:r>
              <a:rPr lang="en-US" sz="1200" b="1" dirty="0" err="1">
                <a:solidFill>
                  <a:srgbClr val="002060"/>
                </a:solidFill>
              </a:rPr>
              <a:t>Dr.Khaldoon</a:t>
            </a:r>
            <a:r>
              <a:rPr lang="en-US" sz="1200" b="1" dirty="0">
                <a:solidFill>
                  <a:srgbClr val="002060"/>
                </a:solidFill>
              </a:rPr>
              <a:t> </a:t>
            </a:r>
            <a:r>
              <a:rPr lang="en-US" sz="1200" b="1" dirty="0" err="1">
                <a:solidFill>
                  <a:srgbClr val="002060"/>
                </a:solidFill>
              </a:rPr>
              <a:t>Sadek</a:t>
            </a:r>
            <a:r>
              <a:rPr lang="en-US" sz="1200" b="1" dirty="0">
                <a:solidFill>
                  <a:srgbClr val="002060"/>
                </a:solidFill>
              </a:rPr>
              <a:t>                                                     </a:t>
            </a:r>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0577" y="2320644"/>
            <a:ext cx="81245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GLOMERULAR PARHOLOGY</a:t>
            </a:r>
          </a:p>
        </p:txBody>
      </p:sp>
      <p:pic>
        <p:nvPicPr>
          <p:cNvPr id="14" name="Picture 13" descr="IMG_4551.JPG"/>
          <p:cNvPicPr>
            <a:picLocks noChangeAspect="1"/>
          </p:cNvPicPr>
          <p:nvPr/>
        </p:nvPicPr>
        <p:blipFill>
          <a:blip r:embed="rId6" cstate="print"/>
          <a:stretch>
            <a:fillRect/>
          </a:stretch>
        </p:blipFill>
        <p:spPr>
          <a:xfrm>
            <a:off x="8095488" y="5547360"/>
            <a:ext cx="1048512" cy="987552"/>
          </a:xfrm>
          <a:prstGeom prst="rect">
            <a:avLst/>
          </a:prstGeom>
        </p:spPr>
      </p:pic>
      <p:pic>
        <p:nvPicPr>
          <p:cNvPr id="15" name="Picture 14" descr="514f98a0-26d4-480c-9be1-44578f612e22.JPG"/>
          <p:cNvPicPr>
            <a:picLocks noChangeAspect="1"/>
          </p:cNvPicPr>
          <p:nvPr/>
        </p:nvPicPr>
        <p:blipFill>
          <a:blip r:embed="rId7" cstate="print"/>
          <a:stretch>
            <a:fillRect/>
          </a:stretch>
        </p:blipFill>
        <p:spPr>
          <a:xfrm>
            <a:off x="4072128" y="0"/>
            <a:ext cx="1255776" cy="707136"/>
          </a:xfrm>
          <a:prstGeom prst="rect">
            <a:avLst/>
          </a:prstGeom>
        </p:spPr>
      </p:pic>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0" name="Rectangle 6"/>
          <p:cNvSpPr>
            <a:spLocks noChangeArrowheads="1"/>
          </p:cNvSpPr>
          <p:nvPr/>
        </p:nvSpPr>
        <p:spPr bwMode="auto">
          <a:xfrm>
            <a:off x="1243584" y="5742433"/>
            <a:ext cx="588873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Calibri" pitchFamily="34" charset="0"/>
                <a:ea typeface="Times New Roman" pitchFamily="18" charset="0"/>
                <a:cs typeface="Arial" pitchFamily="34" charset="0"/>
              </a:rPr>
              <a:t>Clinically Orientated Anatomy</a:t>
            </a:r>
            <a:r>
              <a:rPr kumimoji="0" lang="en-GB" sz="11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Moore  KL ,</a:t>
            </a:r>
            <a:r>
              <a:rPr kumimoji="0" lang="en-GB" sz="11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DalleyAF&amp;Agur</a:t>
            </a:r>
            <a:r>
              <a:rPr kumimoji="0" lang="en-GB" sz="11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AMR</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Publisher:Lippincott</a:t>
            </a:r>
            <a:r>
              <a:rPr kumimoji="0" lang="en-GB" sz="11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Williams and </a:t>
            </a:r>
            <a:r>
              <a:rPr kumimoji="0" lang="en-GB" sz="11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Wilkins:Seventh</a:t>
            </a:r>
            <a:r>
              <a:rPr kumimoji="0" lang="en-GB" sz="11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Edition: ISBN:9781451184471</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7764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normAutofit/>
          </a:bodyPr>
          <a:lstStyle/>
          <a:p>
            <a:br>
              <a:rPr lang="en-US" sz="2000" dirty="0"/>
            </a:br>
            <a:r>
              <a:rPr lang="en-US" sz="2000" dirty="0"/>
              <a:t>Pathological types of </a:t>
            </a:r>
            <a:r>
              <a:rPr lang="en-US" sz="2000" dirty="0" err="1"/>
              <a:t>Glomerular</a:t>
            </a:r>
            <a:r>
              <a:rPr lang="en-US" sz="2000" dirty="0"/>
              <a:t> damage</a:t>
            </a:r>
            <a:br>
              <a:rPr lang="en-US" sz="2000" dirty="0"/>
            </a:br>
            <a:r>
              <a:rPr lang="en-US" sz="2000" dirty="0"/>
              <a:t>1-Acute diffuse proliferative </a:t>
            </a:r>
            <a:br>
              <a:rPr lang="en-US" sz="2000" dirty="0"/>
            </a:br>
            <a:r>
              <a:rPr lang="en-US" sz="2000" dirty="0"/>
              <a:t>2-Rapidly progressive (</a:t>
            </a:r>
            <a:r>
              <a:rPr lang="en-US" sz="2000" dirty="0" err="1"/>
              <a:t>crescentic</a:t>
            </a:r>
            <a:r>
              <a:rPr lang="en-US" sz="2000" dirty="0"/>
              <a:t>)</a:t>
            </a:r>
            <a:br>
              <a:rPr lang="en-US" sz="2000" dirty="0"/>
            </a:br>
            <a:r>
              <a:rPr lang="en-US" sz="2000" dirty="0"/>
              <a:t>3-Membranous </a:t>
            </a:r>
            <a:r>
              <a:rPr lang="en-US" sz="2000" dirty="0" err="1"/>
              <a:t>glomerulopathy</a:t>
            </a:r>
            <a:r>
              <a:rPr lang="en-US" sz="2000" dirty="0"/>
              <a:t> (idiopathic</a:t>
            </a:r>
            <a:br>
              <a:rPr lang="en-US" sz="2000" dirty="0"/>
            </a:br>
            <a:r>
              <a:rPr lang="en-US" sz="2000" dirty="0"/>
              <a:t>4-Minimal change disease.</a:t>
            </a:r>
            <a:br>
              <a:rPr lang="en-US" sz="2000" dirty="0"/>
            </a:br>
            <a:r>
              <a:rPr lang="en-US" sz="2000" dirty="0"/>
              <a:t>5-Focal segmental </a:t>
            </a:r>
            <a:r>
              <a:rPr lang="en-US" sz="2000" dirty="0" err="1"/>
              <a:t>glomerulosclerosis</a:t>
            </a:r>
            <a:r>
              <a:rPr lang="en-US" sz="2000" dirty="0"/>
              <a:t>.</a:t>
            </a:r>
            <a:br>
              <a:rPr lang="en-US" sz="2000" dirty="0"/>
            </a:br>
            <a:r>
              <a:rPr lang="en-US" sz="2000" dirty="0"/>
              <a:t>6-Membranoproliferative GN (</a:t>
            </a:r>
            <a:r>
              <a:rPr lang="en-US" sz="2000" dirty="0" err="1"/>
              <a:t>mesangiocapillary</a:t>
            </a:r>
            <a:br>
              <a:rPr lang="en-US" sz="2000" dirty="0"/>
            </a:br>
            <a:r>
              <a:rPr lang="en-US" sz="2000" dirty="0"/>
              <a:t>7-IgA nephropathy (Focal </a:t>
            </a:r>
            <a:br>
              <a:rPr lang="en-US" sz="2000" dirty="0"/>
            </a:br>
            <a:r>
              <a:rPr lang="en-US" sz="2000" dirty="0"/>
              <a:t>8-Chronic </a:t>
            </a: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0" y="961228"/>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graphicFrame>
        <p:nvGraphicFramePr>
          <p:cNvPr id="22" name="Diagram 21"/>
          <p:cNvGraphicFramePr/>
          <p:nvPr/>
        </p:nvGraphicFramePr>
        <p:xfrm>
          <a:off x="499872" y="1275080"/>
          <a:ext cx="864412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7764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normAutofit/>
          </a:bodyPr>
          <a:lstStyle/>
          <a:p>
            <a:r>
              <a:rPr lang="en-US" sz="2000" dirty="0"/>
              <a:t>Acute diffuse proliferative GN </a:t>
            </a:r>
            <a:br>
              <a:rPr lang="en-US" sz="2000" dirty="0"/>
            </a:br>
            <a:r>
              <a:rPr lang="en-US" sz="2000" dirty="0"/>
              <a:t>post streptococcal</a:t>
            </a:r>
            <a:br>
              <a:rPr lang="en-US" sz="2000" dirty="0"/>
            </a:br>
            <a:r>
              <a:rPr lang="en-US" sz="2000" dirty="0"/>
              <a:t>there will be </a:t>
            </a:r>
            <a:r>
              <a:rPr lang="en-US" sz="2000" dirty="0" err="1"/>
              <a:t>hypercellularity</a:t>
            </a:r>
            <a:r>
              <a:rPr lang="en-US" sz="2000" dirty="0"/>
              <a:t> of </a:t>
            </a:r>
            <a:r>
              <a:rPr lang="en-US" sz="2000" dirty="0" err="1"/>
              <a:t>neutrophil</a:t>
            </a:r>
            <a:r>
              <a:rPr lang="en-US" sz="2000" dirty="0"/>
              <a:t> and </a:t>
            </a:r>
            <a:r>
              <a:rPr lang="en-US" sz="2000" dirty="0" err="1"/>
              <a:t>monocytes</a:t>
            </a:r>
            <a:r>
              <a:rPr lang="en-US" sz="2000" dirty="0"/>
              <a:t> and proliferation of endothelial and </a:t>
            </a:r>
            <a:r>
              <a:rPr lang="en-US" sz="2000" dirty="0" err="1"/>
              <a:t>mesangial</a:t>
            </a:r>
            <a:r>
              <a:rPr lang="en-US" sz="2000" dirty="0"/>
              <a:t> cells</a:t>
            </a: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lstStyle/>
          <a:p>
            <a:endParaRPr lang="en-US"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105.bmp"/>
          <p:cNvPicPr>
            <a:picLocks noChangeAspect="1"/>
          </p:cNvPicPr>
          <p:nvPr/>
        </p:nvPicPr>
        <p:blipFill>
          <a:blip r:embed="rId8"/>
          <a:stretch>
            <a:fillRect/>
          </a:stretch>
        </p:blipFill>
        <p:spPr>
          <a:xfrm>
            <a:off x="1060704" y="1426464"/>
            <a:ext cx="6193536" cy="4108704"/>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normAutofit/>
          </a:bodyPr>
          <a:lstStyle/>
          <a:p>
            <a:r>
              <a:rPr lang="en-US" sz="2000" dirty="0"/>
              <a:t>Rapidly progressive</a:t>
            </a:r>
            <a:br>
              <a:rPr lang="en-US" sz="2000" dirty="0"/>
            </a:br>
            <a:r>
              <a:rPr lang="en-US" sz="2000" dirty="0" err="1"/>
              <a:t>histologically</a:t>
            </a:r>
            <a:r>
              <a:rPr lang="en-US" sz="2000" dirty="0"/>
              <a:t> </a:t>
            </a:r>
            <a:r>
              <a:rPr lang="en-US" sz="2000" dirty="0" err="1"/>
              <a:t>charecterized</a:t>
            </a:r>
            <a:r>
              <a:rPr lang="en-US" sz="2000" dirty="0"/>
              <a:t> by </a:t>
            </a:r>
            <a:r>
              <a:rPr lang="en-US" sz="2000" dirty="0" err="1"/>
              <a:t>cresecent</a:t>
            </a:r>
            <a:r>
              <a:rPr lang="en-US" sz="2000" dirty="0"/>
              <a:t> formation that block </a:t>
            </a:r>
            <a:r>
              <a:rPr lang="en-US" sz="2000" dirty="0" err="1"/>
              <a:t>Bowmans</a:t>
            </a:r>
            <a:r>
              <a:rPr lang="en-US" sz="2000" dirty="0"/>
              <a:t> </a:t>
            </a:r>
            <a:r>
              <a:rPr lang="en-US" sz="2000" dirty="0" err="1"/>
              <a:t>capsul</a:t>
            </a:r>
            <a:r>
              <a:rPr lang="en-US" sz="2000" dirty="0"/>
              <a:t> . By  proliferation  of parietal cells and </a:t>
            </a:r>
            <a:r>
              <a:rPr lang="en-US" sz="2000" dirty="0" err="1"/>
              <a:t>monocytes</a:t>
            </a:r>
            <a:r>
              <a:rPr lang="en-US" sz="2000" dirty="0"/>
              <a:t> and macrophages</a:t>
            </a: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lstStyle/>
          <a:p>
            <a:endParaRPr lang="en-US"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106.bmp"/>
          <p:cNvPicPr>
            <a:picLocks noChangeAspect="1"/>
          </p:cNvPicPr>
          <p:nvPr/>
        </p:nvPicPr>
        <p:blipFill>
          <a:blip r:embed="rId8"/>
          <a:stretch>
            <a:fillRect/>
          </a:stretch>
        </p:blipFill>
        <p:spPr>
          <a:xfrm>
            <a:off x="1243428" y="1438523"/>
            <a:ext cx="6657143" cy="3980953"/>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normAutofit/>
          </a:bodyPr>
          <a:lstStyle/>
          <a:p>
            <a:r>
              <a:rPr lang="en-US" sz="2000" dirty="0"/>
              <a:t>Membranous </a:t>
            </a:r>
            <a:r>
              <a:rPr lang="en-US" sz="2000" dirty="0" err="1"/>
              <a:t>glomerulopathy</a:t>
            </a:r>
            <a:br>
              <a:rPr lang="en-US" sz="2000" dirty="0"/>
            </a:br>
            <a:r>
              <a:rPr lang="en-US" sz="2000" dirty="0"/>
              <a:t>commonest cause for </a:t>
            </a:r>
            <a:r>
              <a:rPr lang="en-US" sz="2000" dirty="0" err="1"/>
              <a:t>Nephrotic</a:t>
            </a:r>
            <a:r>
              <a:rPr lang="en-US" sz="2000" dirty="0"/>
              <a:t> syndrome</a:t>
            </a:r>
            <a:br>
              <a:rPr lang="en-US" sz="2000" dirty="0"/>
            </a:br>
            <a:r>
              <a:rPr lang="en-US" sz="2000" dirty="0"/>
              <a:t>could be autoimmune associated with </a:t>
            </a:r>
            <a:r>
              <a:rPr lang="en-US" sz="2000" dirty="0" err="1"/>
              <a:t>SLE,ca</a:t>
            </a:r>
            <a:r>
              <a:rPr lang="en-US" sz="2000" dirty="0"/>
              <a:t> ,drugs</a:t>
            </a:r>
            <a:br>
              <a:rPr lang="en-US" sz="2000" dirty="0"/>
            </a:br>
            <a:r>
              <a:rPr lang="en-US" sz="2000" dirty="0" err="1"/>
              <a:t>pathologicaly</a:t>
            </a:r>
            <a:r>
              <a:rPr lang="en-US" sz="2000" dirty="0"/>
              <a:t> show diffuse thickening of the capillary wall</a:t>
            </a: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0" y="1022188"/>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108.bmp"/>
          <p:cNvPicPr>
            <a:picLocks noChangeAspect="1"/>
          </p:cNvPicPr>
          <p:nvPr/>
        </p:nvPicPr>
        <p:blipFill>
          <a:blip r:embed="rId8"/>
          <a:stretch>
            <a:fillRect/>
          </a:stretch>
        </p:blipFill>
        <p:spPr>
          <a:xfrm>
            <a:off x="1772000" y="1414714"/>
            <a:ext cx="5600000" cy="402857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816864"/>
            <a:ext cx="7796022" cy="4474464"/>
          </a:xfrm>
        </p:spPr>
        <p:txBody>
          <a:bodyPr>
            <a:normAutofit/>
          </a:bodyPr>
          <a:lstStyle/>
          <a:p>
            <a:r>
              <a:rPr lang="en-US" sz="2000" dirty="0"/>
              <a:t>Minimal change</a:t>
            </a:r>
            <a:br>
              <a:rPr lang="en-US" sz="2000" dirty="0"/>
            </a:br>
            <a:r>
              <a:rPr lang="en-US" sz="2000" dirty="0"/>
              <a:t>usually affect children</a:t>
            </a:r>
            <a:br>
              <a:rPr lang="en-US" sz="2000" dirty="0"/>
            </a:br>
            <a:r>
              <a:rPr lang="en-US" sz="2000" dirty="0"/>
              <a:t>good response to steroids</a:t>
            </a:r>
            <a:br>
              <a:rPr lang="en-US" sz="2000" dirty="0"/>
            </a:br>
            <a:r>
              <a:rPr lang="en-US" sz="2000" dirty="0"/>
              <a:t>usually associated with </a:t>
            </a:r>
            <a:r>
              <a:rPr lang="en-US" sz="2000" dirty="0" err="1"/>
              <a:t>proteinurea</a:t>
            </a:r>
            <a:br>
              <a:rPr lang="en-US" sz="2000" dirty="0"/>
            </a:br>
            <a:r>
              <a:rPr lang="en-US" sz="2000" dirty="0"/>
              <a:t>pathologically no obvious change apart of </a:t>
            </a:r>
            <a:r>
              <a:rPr lang="en-US" sz="2000" dirty="0" err="1"/>
              <a:t>effacment</a:t>
            </a:r>
            <a:r>
              <a:rPr lang="en-US" sz="2000" dirty="0"/>
              <a:t> of foot process</a:t>
            </a: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109.bmp"/>
          <p:cNvPicPr>
            <a:picLocks noChangeAspect="1"/>
          </p:cNvPicPr>
          <p:nvPr/>
        </p:nvPicPr>
        <p:blipFill>
          <a:blip r:embed="rId8"/>
          <a:stretch>
            <a:fillRect/>
          </a:stretch>
        </p:blipFill>
        <p:spPr>
          <a:xfrm>
            <a:off x="1972000" y="1619476"/>
            <a:ext cx="5200000" cy="3619048"/>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p:txBody>
          <a:bodyPr>
            <a:normAutofit fontScale="90000"/>
          </a:bodyPr>
          <a:lstStyle/>
          <a:p>
            <a:pPr lvl="0">
              <a:lnSpc>
                <a:spcPct val="150000"/>
              </a:lnSpc>
            </a:pPr>
            <a:br>
              <a:rPr lang="en-US" sz="1600" b="1" dirty="0"/>
            </a:br>
            <a:br>
              <a:rPr lang="en-US" sz="1600" b="1" dirty="0"/>
            </a:br>
            <a:br>
              <a:rPr lang="en-US" sz="1600" b="1" dirty="0"/>
            </a:br>
            <a:br>
              <a:rPr lang="en-US" sz="1600" b="1" dirty="0"/>
            </a:br>
            <a:br>
              <a:rPr lang="en-US" sz="1600" b="1" dirty="0"/>
            </a:br>
            <a:br>
              <a:rPr lang="en-US" sz="1600" b="1" dirty="0"/>
            </a:br>
            <a:br>
              <a:rPr lang="en-US" sz="1600" b="1" dirty="0"/>
            </a:br>
            <a:br>
              <a:rPr lang="en-US" sz="1600" b="1" dirty="0"/>
            </a:br>
            <a:br>
              <a:rPr lang="en-US" sz="1600" b="1" dirty="0"/>
            </a:br>
            <a:r>
              <a:rPr lang="en-US" sz="2000" b="1" dirty="0"/>
              <a:t>1-describe the basic structural patterns of </a:t>
            </a:r>
            <a:r>
              <a:rPr lang="en-US" sz="2000" b="1" dirty="0" err="1"/>
              <a:t>glomerular</a:t>
            </a:r>
            <a:r>
              <a:rPr lang="en-US" sz="2000" b="1" dirty="0"/>
              <a:t> injury and their mechanism.</a:t>
            </a:r>
            <a:br>
              <a:rPr lang="en-US" sz="2000" b="1" dirty="0"/>
            </a:br>
            <a:br>
              <a:rPr lang="en-US" sz="2000" b="1" dirty="0"/>
            </a:br>
            <a:r>
              <a:rPr lang="en-US" sz="2000" b="1" dirty="0"/>
              <a:t>2-the basic factors responsible for the different expression of immune complex mediated disease </a:t>
            </a:r>
            <a:endParaRPr lang="en-US" sz="1600" b="1" dirty="0"/>
          </a:p>
        </p:txBody>
      </p:sp>
      <p:sp>
        <p:nvSpPr>
          <p:cNvPr id="5" name="Subtitle 4"/>
          <p:cNvSpPr>
            <a:spLocks noGrp="1"/>
          </p:cNvSpPr>
          <p:nvPr>
            <p:ph type="body" idx="4294967295"/>
          </p:nvPr>
        </p:nvSpPr>
        <p:spPr>
          <a:xfrm>
            <a:off x="5487988" y="0"/>
            <a:ext cx="3656012" cy="585788"/>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646331"/>
          </a:xfrm>
          <a:prstGeom prst="rect">
            <a:avLst/>
          </a:prstGeom>
          <a:noFill/>
        </p:spPr>
        <p:txBody>
          <a:bodyPr wrap="square" rtlCol="0">
            <a:spAutoFit/>
          </a:bodyPr>
          <a:lstStyle/>
          <a:p>
            <a:pPr algn="ctr"/>
            <a:r>
              <a:rPr lang="en-US" sz="3600" b="1" dirty="0">
                <a:solidFill>
                  <a:srgbClr val="FF0000"/>
                </a:solidFill>
              </a:rPr>
              <a:t>Learning out come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792480"/>
            <a:ext cx="7844790" cy="4511040"/>
          </a:xfrm>
        </p:spPr>
        <p:txBody>
          <a:bodyPr>
            <a:normAutofit/>
          </a:bodyPr>
          <a:lstStyle/>
          <a:p>
            <a:r>
              <a:rPr lang="en-US" sz="2000" b="1" dirty="0">
                <a:latin typeface="Times New Roman" pitchFamily="18" charset="0"/>
                <a:cs typeface="Times New Roman" pitchFamily="18" charset="0"/>
              </a:rPr>
              <a:t>Focal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mainly middle age</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hyaline thickening of </a:t>
            </a:r>
            <a:r>
              <a:rPr lang="en-US" sz="2000" b="1" dirty="0" err="1">
                <a:latin typeface="Times New Roman" pitchFamily="18" charset="0"/>
                <a:cs typeface="Times New Roman" pitchFamily="18" charset="0"/>
              </a:rPr>
              <a:t>capelleries</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uncertain response to steroid </a:t>
            </a:r>
            <a:r>
              <a:rPr lang="en-US" sz="2000" b="1" dirty="0" err="1">
                <a:latin typeface="Times New Roman" pitchFamily="18" charset="0"/>
                <a:cs typeface="Times New Roman" pitchFamily="18" charset="0"/>
              </a:rPr>
              <a:t>ot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cytotoxic</a:t>
            </a:r>
            <a:endParaRPr lang="en-US" sz="2000" b="1" dirty="0">
              <a:latin typeface="Times New Roman" pitchFamily="18" charset="0"/>
              <a:cs typeface="Times New Roman" pitchFamily="18" charset="0"/>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8071104" y="71932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158240"/>
            <a:ext cx="7886700" cy="4303776"/>
          </a:xfrm>
        </p:spPr>
        <p:txBody>
          <a:bodyPr>
            <a:normAutofit/>
          </a:bodyPr>
          <a:lstStyle/>
          <a:p>
            <a:r>
              <a:rPr lang="en-US" sz="2000" b="1" dirty="0" err="1">
                <a:latin typeface="Times New Roman" pitchFamily="18" charset="0"/>
                <a:cs typeface="Times New Roman" pitchFamily="18" charset="0"/>
              </a:rPr>
              <a:t>Membranoproliferative</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mainly older children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may progress in to chronic renal failure</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poor response to </a:t>
            </a:r>
            <a:r>
              <a:rPr lang="en-US" sz="2000" b="1" dirty="0" err="1">
                <a:latin typeface="Times New Roman" pitchFamily="18" charset="0"/>
                <a:cs typeface="Times New Roman" pitchFamily="18" charset="0"/>
              </a:rPr>
              <a:t>immunesuppression</a:t>
            </a:r>
            <a:endParaRPr lang="en-US" sz="2000" b="1" dirty="0">
              <a:latin typeface="Times New Roman" pitchFamily="18" charset="0"/>
              <a:cs typeface="Times New Roman" pitchFamily="18" charset="0"/>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628650" y="755904"/>
            <a:ext cx="7710678" cy="4401312"/>
          </a:xfrm>
        </p:spPr>
        <p:txBody>
          <a:bodyPr>
            <a:normAutofit/>
          </a:bodyPr>
          <a:lstStyle/>
          <a:p>
            <a:r>
              <a:rPr lang="en-US" sz="2000" b="1" dirty="0"/>
              <a:t>Renal pathology outline</a:t>
            </a:r>
            <a:br>
              <a:rPr lang="en-US" sz="2000" b="1" dirty="0"/>
            </a:br>
            <a:r>
              <a:rPr lang="en-US" sz="2000" b="1" dirty="0" err="1"/>
              <a:t>glomerular</a:t>
            </a:r>
            <a:r>
              <a:rPr lang="en-US" sz="2000" b="1" dirty="0"/>
              <a:t> disease can be in one of two main groups</a:t>
            </a:r>
            <a:br>
              <a:rPr lang="en-US" sz="2000" b="1" dirty="0"/>
            </a:br>
            <a:br>
              <a:rPr lang="en-US" sz="2000" b="1" dirty="0"/>
            </a:br>
            <a:r>
              <a:rPr lang="en-US" sz="2000" b="1" dirty="0"/>
              <a:t>1-Nephrotic syndrome:</a:t>
            </a:r>
            <a:br>
              <a:rPr lang="en-US" sz="2000" b="1" dirty="0"/>
            </a:br>
            <a:r>
              <a:rPr lang="en-US" sz="2000" b="1" dirty="0"/>
              <a:t>a)minimal change</a:t>
            </a:r>
            <a:br>
              <a:rPr lang="en-US" sz="2000" b="1" dirty="0"/>
            </a:br>
            <a:r>
              <a:rPr lang="en-US" sz="2000" b="1" dirty="0"/>
              <a:t>b)focal segmental </a:t>
            </a:r>
            <a:r>
              <a:rPr lang="en-US" sz="2000" b="1" dirty="0" err="1"/>
              <a:t>glomerulosclerosis</a:t>
            </a:r>
            <a:br>
              <a:rPr lang="en-US" sz="2000" b="1" dirty="0"/>
            </a:br>
            <a:r>
              <a:rPr lang="en-US" sz="2000" b="1" dirty="0"/>
              <a:t>c)membranous</a:t>
            </a:r>
            <a:br>
              <a:rPr lang="en-US" sz="2000" b="1" dirty="0"/>
            </a:br>
            <a:br>
              <a:rPr lang="en-US" sz="2000" b="1" dirty="0"/>
            </a:br>
            <a:r>
              <a:rPr lang="en-US" sz="2000" b="1" dirty="0"/>
              <a:t>2-Nephritic syndrome:</a:t>
            </a:r>
            <a:br>
              <a:rPr lang="en-US" sz="2000" b="1" dirty="0"/>
            </a:br>
            <a:r>
              <a:rPr lang="en-US" sz="2000" b="1" dirty="0"/>
              <a:t>a)</a:t>
            </a:r>
            <a:r>
              <a:rPr lang="en-US" sz="2000" b="1" dirty="0" err="1"/>
              <a:t>postinfectious</a:t>
            </a:r>
            <a:br>
              <a:rPr lang="en-US" sz="2000" b="1" dirty="0"/>
            </a:br>
            <a:r>
              <a:rPr lang="en-US" sz="2000" b="1" dirty="0"/>
              <a:t>b)</a:t>
            </a:r>
            <a:r>
              <a:rPr lang="en-US" sz="2000" b="1" dirty="0" err="1"/>
              <a:t>IgA</a:t>
            </a:r>
            <a:r>
              <a:rPr lang="en-US" sz="2000" b="1" dirty="0"/>
              <a:t> </a:t>
            </a:r>
            <a:r>
              <a:rPr lang="en-US" sz="2000" b="1"/>
              <a:t>nephopathy</a:t>
            </a:r>
            <a:endParaRPr lang="en-US" sz="2000" b="1"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5" name="Rectangle 14"/>
          <p:cNvSpPr/>
          <p:nvPr/>
        </p:nvSpPr>
        <p:spPr>
          <a:xfrm>
            <a:off x="8071104" y="7559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normAutofit/>
          </a:bodyPr>
          <a:lstStyle/>
          <a:p>
            <a:r>
              <a:rPr lang="en-US" sz="2000" b="1" dirty="0">
                <a:latin typeface="Times New Roman" pitchFamily="18" charset="0"/>
                <a:cs typeface="Times New Roman" pitchFamily="18" charset="0"/>
              </a:rPr>
              <a:t>The blood is </a:t>
            </a:r>
            <a:r>
              <a:rPr lang="en-US" sz="2000" b="1" dirty="0" err="1">
                <a:latin typeface="Times New Roman" pitchFamily="18" charset="0"/>
                <a:cs typeface="Times New Roman" pitchFamily="18" charset="0"/>
              </a:rPr>
              <a:t>seperated</a:t>
            </a:r>
            <a:r>
              <a:rPr lang="en-US" sz="2000" b="1" dirty="0">
                <a:latin typeface="Times New Roman" pitchFamily="18" charset="0"/>
                <a:cs typeface="Times New Roman" pitchFamily="18" charset="0"/>
              </a:rPr>
              <a:t> from the </a:t>
            </a:r>
            <a:r>
              <a:rPr lang="en-US" sz="2000" b="1" dirty="0" err="1">
                <a:latin typeface="Times New Roman" pitchFamily="18" charset="0"/>
                <a:cs typeface="Times New Roman" pitchFamily="18" charset="0"/>
              </a:rPr>
              <a:t>glomerular</a:t>
            </a:r>
            <a:r>
              <a:rPr lang="en-US" sz="2000" b="1" dirty="0">
                <a:latin typeface="Times New Roman" pitchFamily="18" charset="0"/>
                <a:cs typeface="Times New Roman" pitchFamily="18" charset="0"/>
              </a:rPr>
              <a:t> filtrate by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1-fenestrated endothelium</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2-basment membrane</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3-podocytes and foot process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all supported by </a:t>
            </a:r>
            <a:r>
              <a:rPr lang="en-US" sz="2000" b="1" dirty="0" err="1">
                <a:latin typeface="Times New Roman" pitchFamily="18" charset="0"/>
                <a:cs typeface="Times New Roman" pitchFamily="18" charset="0"/>
              </a:rPr>
              <a:t>mesangial</a:t>
            </a:r>
            <a:r>
              <a:rPr lang="en-US" sz="2000" b="1" dirty="0">
                <a:latin typeface="Times New Roman" pitchFamily="18" charset="0"/>
                <a:cs typeface="Times New Roman" pitchFamily="18" charset="0"/>
              </a:rPr>
              <a:t> cells</a:t>
            </a: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LO1</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lstStyle/>
          <a:p>
            <a:endParaRPr lang="en-US"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LO1</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104.bmp"/>
          <p:cNvPicPr>
            <a:picLocks noChangeAspect="1"/>
          </p:cNvPicPr>
          <p:nvPr/>
        </p:nvPicPr>
        <p:blipFill>
          <a:blip r:embed="rId8"/>
          <a:stretch>
            <a:fillRect/>
          </a:stretch>
        </p:blipFill>
        <p:spPr>
          <a:xfrm>
            <a:off x="829142" y="671857"/>
            <a:ext cx="7485715" cy="5514286"/>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lstStyle/>
          <a:p>
            <a:endParaRPr lang="en-US"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LO1</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103.bmp"/>
          <p:cNvPicPr>
            <a:picLocks noChangeAspect="1"/>
          </p:cNvPicPr>
          <p:nvPr/>
        </p:nvPicPr>
        <p:blipFill>
          <a:blip r:embed="rId8"/>
          <a:stretch>
            <a:fillRect/>
          </a:stretch>
        </p:blipFill>
        <p:spPr>
          <a:xfrm>
            <a:off x="14857" y="1290904"/>
            <a:ext cx="9114286" cy="4276191"/>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normAutofit/>
          </a:bodyPr>
          <a:lstStyle/>
          <a:p>
            <a:r>
              <a:rPr lang="en-US" sz="2000" b="1" dirty="0">
                <a:latin typeface="Times New Roman" pitchFamily="18" charset="0"/>
                <a:cs typeface="Times New Roman" pitchFamily="18" charset="0"/>
              </a:rPr>
              <a:t>Damage of the </a:t>
            </a:r>
            <a:r>
              <a:rPr lang="en-US" sz="2000" b="1" dirty="0" err="1">
                <a:latin typeface="Times New Roman" pitchFamily="18" charset="0"/>
                <a:cs typeface="Times New Roman" pitchFamily="18" charset="0"/>
              </a:rPr>
              <a:t>glomeruli</a:t>
            </a:r>
            <a:r>
              <a:rPr lang="en-US" sz="2000" b="1" dirty="0">
                <a:latin typeface="Times New Roman" pitchFamily="18" charset="0"/>
                <a:cs typeface="Times New Roman" pitchFamily="18" charset="0"/>
              </a:rPr>
              <a:t> can be due to:</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a-immunological  i.e. immune complex</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b-chemical toxic damage ,</a:t>
            </a:r>
            <a:r>
              <a:rPr lang="en-US" sz="2000" b="1" dirty="0" err="1">
                <a:latin typeface="Times New Roman" pitchFamily="18" charset="0"/>
                <a:cs typeface="Times New Roman" pitchFamily="18" charset="0"/>
              </a:rPr>
              <a:t>drugs,toxins</a:t>
            </a:r>
            <a:br>
              <a:rPr lang="en-US" sz="2000" b="1" dirty="0">
                <a:latin typeface="Times New Roman" pitchFamily="18" charset="0"/>
                <a:cs typeface="Times New Roman" pitchFamily="18" charset="0"/>
              </a:rPr>
            </a:br>
            <a:br>
              <a:rPr lang="en-US" sz="2000" b="1" dirty="0">
                <a:latin typeface="Times New Roman" pitchFamily="18" charset="0"/>
                <a:cs typeface="Times New Roman" pitchFamily="18" charset="0"/>
              </a:rPr>
            </a:b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as </a:t>
            </a:r>
            <a:r>
              <a:rPr lang="en-US" sz="2000" b="1" dirty="0" err="1">
                <a:latin typeface="Times New Roman" pitchFamily="18" charset="0"/>
                <a:cs typeface="Times New Roman" pitchFamily="18" charset="0"/>
              </a:rPr>
              <a:t>arsult</a:t>
            </a:r>
            <a:r>
              <a:rPr lang="en-US" sz="2000" b="1" dirty="0">
                <a:latin typeface="Times New Roman" pitchFamily="18" charset="0"/>
                <a:cs typeface="Times New Roman" pitchFamily="18" charset="0"/>
              </a:rPr>
              <a:t> the damage can lead to:</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1-block function (clog) as in renal failure</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2-leak losing protein or RBC as in </a:t>
            </a:r>
            <a:r>
              <a:rPr lang="en-US" sz="2000" b="1" dirty="0" err="1">
                <a:latin typeface="Times New Roman" pitchFamily="18" charset="0"/>
                <a:cs typeface="Times New Roman" pitchFamily="18" charset="0"/>
              </a:rPr>
              <a:t>nephrotic</a:t>
            </a:r>
            <a:r>
              <a:rPr lang="en-US" sz="2000" b="1" dirty="0">
                <a:latin typeface="Times New Roman" pitchFamily="18" charset="0"/>
                <a:cs typeface="Times New Roman" pitchFamily="18" charset="0"/>
              </a:rPr>
              <a:t> syndrome</a:t>
            </a: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LO1</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28650" y="3145536"/>
            <a:ext cx="7613142" cy="1511808"/>
          </a:xfrm>
        </p:spPr>
        <p:txBody>
          <a:bodyPr>
            <a:normAutofit fontScale="90000"/>
          </a:bodyPr>
          <a:lstStyle/>
          <a:p>
            <a:r>
              <a:rPr lang="en-US" sz="2000" dirty="0"/>
              <a:t>The kidney is similar to other organs in that it has only a limited number of ways to respond to injury. It is, therefore, useful to begin by reviewing the basic definitions that describe the </a:t>
            </a:r>
            <a:r>
              <a:rPr lang="en-US" sz="2000" dirty="0" err="1"/>
              <a:t>histologic</a:t>
            </a:r>
            <a:r>
              <a:rPr lang="en-US" sz="2000" dirty="0"/>
              <a:t> findings that may be seen:</a:t>
            </a:r>
            <a:br>
              <a:rPr lang="en-US" sz="2000" dirty="0"/>
            </a:br>
            <a:r>
              <a:rPr lang="en-US" sz="2000" dirty="0"/>
              <a:t>■ </a:t>
            </a:r>
            <a:r>
              <a:rPr lang="en-US" sz="2000" b="1" dirty="0"/>
              <a:t>Focal—Involving &lt;50% of the </a:t>
            </a:r>
            <a:r>
              <a:rPr lang="en-US" sz="2000" b="1" dirty="0" err="1"/>
              <a:t>glomeruli</a:t>
            </a:r>
            <a:r>
              <a:rPr lang="en-US" sz="2000" b="1" dirty="0"/>
              <a:t> on light microscopy. This limitation</a:t>
            </a:r>
            <a:br>
              <a:rPr lang="en-US" sz="2000" b="1" dirty="0"/>
            </a:br>
            <a:r>
              <a:rPr lang="en-US" sz="2000" dirty="0"/>
              <a:t>to light microscopy is important because most </a:t>
            </a:r>
            <a:r>
              <a:rPr lang="en-US" sz="2000" dirty="0" err="1"/>
              <a:t>glomerular</a:t>
            </a:r>
            <a:r>
              <a:rPr lang="en-US" sz="2000" dirty="0"/>
              <a:t> diseases</a:t>
            </a:r>
            <a:br>
              <a:rPr lang="en-US" sz="2000" dirty="0"/>
            </a:br>
            <a:r>
              <a:rPr lang="en-US" sz="2000" dirty="0"/>
              <a:t>involve almost all of the </a:t>
            </a:r>
            <a:r>
              <a:rPr lang="en-US" sz="2000" dirty="0" err="1"/>
              <a:t>glomeruli</a:t>
            </a:r>
            <a:r>
              <a:rPr lang="en-US" sz="2000" dirty="0"/>
              <a:t> if the latter are examined by electron or</a:t>
            </a:r>
            <a:br>
              <a:rPr lang="en-US" sz="2000" dirty="0"/>
            </a:br>
            <a:r>
              <a:rPr lang="en-US" sz="2000" dirty="0" err="1"/>
              <a:t>immunofluorescence</a:t>
            </a:r>
            <a:r>
              <a:rPr lang="en-US" sz="2000" dirty="0"/>
              <a:t> microscopy.</a:t>
            </a:r>
            <a:br>
              <a:rPr lang="en-US" sz="2000" dirty="0"/>
            </a:br>
            <a:r>
              <a:rPr lang="en-US" sz="2000" dirty="0"/>
              <a:t>■ </a:t>
            </a:r>
            <a:r>
              <a:rPr lang="en-US" sz="2000" b="1" dirty="0"/>
              <a:t>Diffuse—Involving more than 50% of the </a:t>
            </a:r>
            <a:r>
              <a:rPr lang="en-US" sz="2000" b="1" dirty="0" err="1"/>
              <a:t>glomeruli</a:t>
            </a:r>
            <a:r>
              <a:rPr lang="en-US" sz="2000" b="1" dirty="0"/>
              <a:t> on light microscopy.</a:t>
            </a:r>
            <a:br>
              <a:rPr lang="en-US" sz="2000" b="1" dirty="0"/>
            </a:br>
            <a:r>
              <a:rPr lang="en-US" sz="2000" dirty="0"/>
              <a:t>■ </a:t>
            </a:r>
            <a:r>
              <a:rPr lang="en-US" sz="2000" b="1" dirty="0"/>
              <a:t>Segmental—Involving part of the </a:t>
            </a:r>
            <a:r>
              <a:rPr lang="en-US" sz="2000" b="1" dirty="0" err="1"/>
              <a:t>glomerular</a:t>
            </a:r>
            <a:r>
              <a:rPr lang="en-US" sz="2000" b="1" dirty="0"/>
              <a:t> tuft, usually in a focal</a:t>
            </a:r>
            <a:br>
              <a:rPr lang="en-US" sz="2000" b="1" dirty="0"/>
            </a:br>
            <a:r>
              <a:rPr lang="en-US" sz="2000" dirty="0"/>
              <a:t>manner.</a:t>
            </a:r>
            <a:br>
              <a:rPr lang="en-US" sz="2000" dirty="0"/>
            </a:br>
            <a:r>
              <a:rPr lang="en-US" sz="2000" dirty="0"/>
              <a:t>■ </a:t>
            </a:r>
            <a:r>
              <a:rPr lang="en-US" sz="2000" b="1" dirty="0"/>
              <a:t>Global—Involving the entire </a:t>
            </a:r>
            <a:r>
              <a:rPr lang="en-US" sz="2000" b="1" dirty="0" err="1"/>
              <a:t>glomerular</a:t>
            </a:r>
            <a:r>
              <a:rPr lang="en-US" sz="2000" b="1" dirty="0"/>
              <a:t> tuft; can be seen with either focal</a:t>
            </a:r>
            <a:br>
              <a:rPr lang="en-US" sz="2000" b="1" dirty="0"/>
            </a:br>
            <a:r>
              <a:rPr lang="en-US" sz="2000" dirty="0"/>
              <a:t>or diffuse disease.</a:t>
            </a:r>
            <a:br>
              <a:rPr lang="en-US" sz="2000" dirty="0"/>
            </a:br>
            <a:r>
              <a:rPr lang="en-US" sz="2000" dirty="0"/>
              <a:t>■ </a:t>
            </a:r>
            <a:r>
              <a:rPr lang="en-US" sz="2000" b="1" dirty="0"/>
              <a:t>Membranous—Thickening of the </a:t>
            </a:r>
            <a:r>
              <a:rPr lang="en-US" sz="2000" b="1" dirty="0" err="1"/>
              <a:t>glomerular</a:t>
            </a:r>
            <a:r>
              <a:rPr lang="en-US" sz="2000" b="1" dirty="0"/>
              <a:t> capillary wall (GCW), usually</a:t>
            </a:r>
            <a:br>
              <a:rPr lang="en-US" sz="2000" b="1" dirty="0"/>
            </a:br>
            <a:r>
              <a:rPr lang="en-US" sz="2000" dirty="0"/>
              <a:t>with distinctive basement membrane “spikes.”</a:t>
            </a:r>
            <a:br>
              <a:rPr lang="en-US" sz="2000" dirty="0"/>
            </a:br>
            <a:r>
              <a:rPr lang="en-US" sz="2000" dirty="0"/>
              <a:t>■ </a:t>
            </a:r>
            <a:r>
              <a:rPr lang="en-US" sz="2000" b="1" dirty="0"/>
              <a:t>Proliferative—An increased number of cells in the </a:t>
            </a:r>
            <a:r>
              <a:rPr lang="en-US" sz="2000" b="1" dirty="0" err="1"/>
              <a:t>glomerulus</a:t>
            </a:r>
            <a:r>
              <a:rPr lang="en-US" sz="2000" b="1" dirty="0"/>
              <a:t>; these</a:t>
            </a:r>
            <a:br>
              <a:rPr lang="en-US" sz="2000" b="1" dirty="0"/>
            </a:br>
            <a:r>
              <a:rPr lang="en-US" sz="2000" dirty="0"/>
              <a:t>cells can be either proliferating </a:t>
            </a:r>
            <a:r>
              <a:rPr lang="en-US" sz="2000" dirty="0" err="1"/>
              <a:t>glomerular</a:t>
            </a:r>
            <a:r>
              <a:rPr lang="en-US" sz="2000" dirty="0"/>
              <a:t> cells or infiltrating circulating</a:t>
            </a:r>
            <a:br>
              <a:rPr lang="en-US" sz="2000" dirty="0"/>
            </a:br>
            <a:r>
              <a:rPr lang="en-US" sz="2000" dirty="0"/>
              <a:t>inflammatory cells. The term </a:t>
            </a:r>
            <a:r>
              <a:rPr lang="en-US" sz="2000" i="1" dirty="0" err="1"/>
              <a:t>exudative</a:t>
            </a:r>
            <a:r>
              <a:rPr lang="en-US" sz="2000" i="1" dirty="0"/>
              <a:t> is also used when there is prominent</a:t>
            </a:r>
            <a:br>
              <a:rPr lang="en-US" sz="2000" i="1" dirty="0"/>
            </a:br>
            <a:r>
              <a:rPr lang="en-US" sz="2000" dirty="0"/>
              <a:t>infiltration by </a:t>
            </a:r>
            <a:r>
              <a:rPr lang="en-US" sz="2000" dirty="0" err="1"/>
              <a:t>neutrophils</a:t>
            </a:r>
            <a:r>
              <a:rPr lang="en-US" sz="2000" dirty="0"/>
              <a:t>.</a:t>
            </a: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21336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0" y="2365248"/>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8229600" y="58521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LO1</a:t>
            </a:r>
          </a:p>
        </p:txBody>
      </p:sp>
      <p:pic>
        <p:nvPicPr>
          <p:cNvPr id="16" name="Picture 15"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ctrTitle"/>
          </p:nvPr>
        </p:nvSpPr>
        <p:spPr>
          <a:xfrm>
            <a:off x="685800" y="1122363"/>
            <a:ext cx="7772400" cy="938085"/>
          </a:xfrm>
        </p:spPr>
        <p:txBody>
          <a:bodyPr>
            <a:normAutofit/>
          </a:bodyPr>
          <a:lstStyle/>
          <a:p>
            <a:endParaRPr lang="en-US" sz="2000" dirty="0">
              <a:solidFill>
                <a:srgbClr val="FF0000"/>
              </a:solidFill>
            </a:endParaRPr>
          </a:p>
        </p:txBody>
      </p:sp>
      <p:sp>
        <p:nvSpPr>
          <p:cNvPr id="5" name="Subtitle 4"/>
          <p:cNvSpPr>
            <a:spLocks noGrp="1"/>
          </p:cNvSpPr>
          <p:nvPr>
            <p:ph type="subTitle" idx="1"/>
          </p:nvPr>
        </p:nvSpPr>
        <p:spPr>
          <a:xfrm>
            <a:off x="597408" y="841248"/>
            <a:ext cx="8119872" cy="5010912"/>
          </a:xfrm>
        </p:spPr>
        <p:txBody>
          <a:bodyPr>
            <a:noAutofit/>
          </a:bodyPr>
          <a:lstStyle/>
          <a:p>
            <a:pPr algn="l">
              <a:buFont typeface="Wingdings" pitchFamily="2" charset="2"/>
              <a:buChar char="§"/>
            </a:pPr>
            <a:endParaRPr lang="en-US" sz="1400" dirty="0">
              <a:solidFill>
                <a:srgbClr val="002060"/>
              </a:solidFill>
              <a:latin typeface="Berlin Sans FB Demi" panose="020E0802020502020306" pitchFamily="34" charset="0"/>
            </a:endParaRPr>
          </a:p>
          <a:p>
            <a:pPr algn="l"/>
            <a:r>
              <a:rPr lang="en-US" sz="1400" b="1" dirty="0"/>
              <a:t>■ Proliferative—An increased number of cells in the </a:t>
            </a:r>
            <a:r>
              <a:rPr lang="en-US" sz="1400" b="1" dirty="0" err="1"/>
              <a:t>glomerulus</a:t>
            </a:r>
            <a:r>
              <a:rPr lang="en-US" sz="1400" b="1" dirty="0"/>
              <a:t>; these</a:t>
            </a:r>
          </a:p>
          <a:p>
            <a:pPr algn="l"/>
            <a:r>
              <a:rPr lang="en-US" sz="1400" b="1" dirty="0"/>
              <a:t>cells can be either proliferating </a:t>
            </a:r>
            <a:r>
              <a:rPr lang="en-US" sz="1400" b="1" dirty="0" err="1"/>
              <a:t>glomerular</a:t>
            </a:r>
            <a:r>
              <a:rPr lang="en-US" sz="1400" b="1" dirty="0"/>
              <a:t> cells or infiltrating circulating</a:t>
            </a:r>
          </a:p>
          <a:p>
            <a:pPr algn="l"/>
            <a:r>
              <a:rPr lang="en-US" sz="1400" b="1" dirty="0"/>
              <a:t>inflammatory cells. The term </a:t>
            </a:r>
            <a:r>
              <a:rPr lang="en-US" sz="1400" b="1" i="1" dirty="0" err="1"/>
              <a:t>exudative</a:t>
            </a:r>
            <a:r>
              <a:rPr lang="en-US" sz="1400" b="1" i="1" dirty="0"/>
              <a:t> is also used when there is prominent</a:t>
            </a:r>
          </a:p>
          <a:p>
            <a:pPr algn="l"/>
            <a:r>
              <a:rPr lang="en-US" sz="1400" b="1" dirty="0"/>
              <a:t>infiltration by </a:t>
            </a:r>
            <a:r>
              <a:rPr lang="en-US" sz="1400" b="1" dirty="0" err="1"/>
              <a:t>neutrophils</a:t>
            </a:r>
            <a:r>
              <a:rPr lang="en-US" sz="1400" b="1" dirty="0"/>
              <a:t>.</a:t>
            </a:r>
          </a:p>
          <a:p>
            <a:pPr algn="l"/>
            <a:r>
              <a:rPr lang="en-US" sz="1400" b="1" dirty="0"/>
              <a:t>■ </a:t>
            </a:r>
            <a:r>
              <a:rPr lang="en-US" sz="1400" b="1" dirty="0" err="1"/>
              <a:t>Membranoproliferative</a:t>
            </a:r>
            <a:r>
              <a:rPr lang="en-US" sz="1400" b="1" dirty="0"/>
              <a:t>—The presence of thickening of the GCW with</a:t>
            </a:r>
          </a:p>
          <a:p>
            <a:pPr algn="l"/>
            <a:r>
              <a:rPr lang="en-US" sz="1400" b="1" dirty="0"/>
              <a:t>distinctive double contours or “tram tracks” and proliferative changes in</a:t>
            </a:r>
          </a:p>
          <a:p>
            <a:pPr algn="l"/>
            <a:r>
              <a:rPr lang="en-US" sz="1400" b="1" dirty="0"/>
              <a:t>the </a:t>
            </a:r>
            <a:r>
              <a:rPr lang="en-US" sz="1400" b="1" dirty="0" err="1"/>
              <a:t>glomeruli</a:t>
            </a:r>
            <a:r>
              <a:rPr lang="en-US" sz="1400" b="1" dirty="0"/>
              <a:t>.</a:t>
            </a:r>
          </a:p>
          <a:p>
            <a:pPr algn="l"/>
            <a:r>
              <a:rPr lang="en-US" sz="1400" b="1" dirty="0"/>
              <a:t>■ Crescent—An accumulation of cells (mostly mononuclear cells derived</a:t>
            </a:r>
          </a:p>
          <a:p>
            <a:pPr algn="l"/>
            <a:r>
              <a:rPr lang="en-US" sz="1400" b="1" dirty="0"/>
              <a:t>from the circulation and proliferated parietal epithelial cells) within</a:t>
            </a:r>
          </a:p>
          <a:p>
            <a:pPr algn="l"/>
            <a:r>
              <a:rPr lang="en-US" sz="1400" b="1" dirty="0"/>
              <a:t>Bowman’s space; crescents often compress the capillary tuft and are associated</a:t>
            </a:r>
          </a:p>
          <a:p>
            <a:pPr algn="l"/>
            <a:r>
              <a:rPr lang="en-US" sz="1400" b="1" dirty="0"/>
              <a:t>with a more severe and rapidly progressive disease.</a:t>
            </a:r>
          </a:p>
          <a:p>
            <a:pPr algn="l"/>
            <a:r>
              <a:rPr lang="en-US" sz="1400" b="1" dirty="0"/>
              <a:t>■ </a:t>
            </a:r>
            <a:r>
              <a:rPr lang="en-US" sz="1400" b="1" dirty="0" err="1"/>
              <a:t>Glomerulosclerosis</a:t>
            </a:r>
            <a:r>
              <a:rPr lang="en-US" sz="1400" b="1" dirty="0"/>
              <a:t>—Segmental or global capillary collapse or obsolescence</a:t>
            </a:r>
          </a:p>
          <a:p>
            <a:pPr algn="l"/>
            <a:r>
              <a:rPr lang="en-US" sz="1400" b="1" dirty="0"/>
              <a:t>with closure of the capillary lumens; it is presumed that there is little</a:t>
            </a:r>
          </a:p>
          <a:p>
            <a:pPr algn="l"/>
            <a:r>
              <a:rPr lang="en-US" sz="1400" b="1" dirty="0"/>
              <a:t>if any filtration across sclerotic areas.</a:t>
            </a:r>
          </a:p>
          <a:p>
            <a:r>
              <a:rPr lang="en-US" sz="1400" dirty="0"/>
              <a:t>■ </a:t>
            </a:r>
            <a:r>
              <a:rPr lang="en-US" sz="1400" b="1" dirty="0" err="1"/>
              <a:t>Glomerulonephritis</a:t>
            </a:r>
            <a:r>
              <a:rPr lang="en-US" sz="1400" b="1" dirty="0"/>
              <a:t>—Any condition associated with inflammation in</a:t>
            </a:r>
          </a:p>
          <a:p>
            <a:r>
              <a:rPr lang="en-US" sz="1400" dirty="0"/>
              <a:t>the </a:t>
            </a:r>
            <a:r>
              <a:rPr lang="en-US" sz="1400" dirty="0" err="1"/>
              <a:t>glomerular</a:t>
            </a:r>
            <a:r>
              <a:rPr lang="en-US" sz="1400" dirty="0"/>
              <a:t> tuft.</a:t>
            </a:r>
          </a:p>
          <a:p>
            <a:pPr algn="l">
              <a:buFont typeface="Wingdings" pitchFamily="2" charset="2"/>
              <a:buChar char="§"/>
            </a:pP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12192"/>
            <a:ext cx="1255776" cy="707136"/>
          </a:xfrm>
          <a:prstGeom prst="rect">
            <a:avLst/>
          </a:prstGeom>
        </p:spPr>
      </p:pic>
      <p:sp>
        <p:nvSpPr>
          <p:cNvPr id="16" name="Rectangle 15"/>
          <p:cNvSpPr/>
          <p:nvPr/>
        </p:nvSpPr>
        <p:spPr>
          <a:xfrm>
            <a:off x="7851648" y="707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LO1</a:t>
            </a:r>
          </a:p>
        </p:txBody>
      </p:sp>
      <p:pic>
        <p:nvPicPr>
          <p:cNvPr id="18" name="Picture 17"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normAutofit/>
          </a:bodyPr>
          <a:lstStyle/>
          <a:p>
            <a:r>
              <a:rPr lang="en-US" sz="2000" b="1" dirty="0"/>
              <a:t>Pathology of </a:t>
            </a:r>
            <a:r>
              <a:rPr lang="en-US" sz="2000" b="1" dirty="0" err="1"/>
              <a:t>glomerular</a:t>
            </a:r>
            <a:r>
              <a:rPr lang="en-US" sz="2000" b="1" dirty="0"/>
              <a:t> damage</a:t>
            </a:r>
            <a:br>
              <a:rPr lang="en-US" sz="2000" b="1" dirty="0"/>
            </a:br>
            <a:r>
              <a:rPr lang="en-US" sz="2000" b="1" dirty="0"/>
              <a:t>it is damaged by:</a:t>
            </a:r>
            <a:br>
              <a:rPr lang="en-US" sz="2000" b="1" dirty="0"/>
            </a:br>
            <a:r>
              <a:rPr lang="en-US" sz="2000" b="1" dirty="0"/>
              <a:t>1-direct </a:t>
            </a:r>
            <a:r>
              <a:rPr lang="en-US" sz="2000" b="1" dirty="0" err="1"/>
              <a:t>depostion</a:t>
            </a:r>
            <a:r>
              <a:rPr lang="en-US" sz="2000" b="1" dirty="0"/>
              <a:t> of antigen-antibody complex</a:t>
            </a:r>
            <a:br>
              <a:rPr lang="en-US" sz="2000" b="1" dirty="0"/>
            </a:br>
            <a:r>
              <a:rPr lang="en-US" sz="2000" b="1" dirty="0"/>
              <a:t>2-antibody react to either  intrinsic </a:t>
            </a:r>
            <a:r>
              <a:rPr lang="en-US" sz="2000" b="1" dirty="0" err="1"/>
              <a:t>antigene</a:t>
            </a:r>
            <a:r>
              <a:rPr lang="en-US" sz="2000" b="1" dirty="0"/>
              <a:t> or extrinsic </a:t>
            </a:r>
            <a:r>
              <a:rPr lang="en-US" sz="2000" b="1" dirty="0" err="1"/>
              <a:t>antigene</a:t>
            </a:r>
            <a:r>
              <a:rPr lang="en-US" sz="2000" b="1" dirty="0"/>
              <a:t> that deposit in the wall</a:t>
            </a:r>
            <a:br>
              <a:rPr lang="en-US" sz="2000" b="1" dirty="0"/>
            </a:br>
            <a:br>
              <a:rPr lang="en-US" sz="2000" b="1" dirty="0"/>
            </a:br>
            <a:r>
              <a:rPr lang="en-US" sz="2000" b="1" dirty="0"/>
              <a:t>the damage can affect ;</a:t>
            </a:r>
            <a:br>
              <a:rPr lang="en-US" sz="2000" b="1" dirty="0"/>
            </a:br>
            <a:r>
              <a:rPr lang="en-US" sz="2000" b="1" dirty="0" err="1"/>
              <a:t>subendothelial</a:t>
            </a:r>
            <a:r>
              <a:rPr lang="en-US" sz="2000" b="1" dirty="0"/>
              <a:t> layer</a:t>
            </a:r>
            <a:br>
              <a:rPr lang="en-US" sz="2000" b="1" dirty="0"/>
            </a:br>
            <a:r>
              <a:rPr lang="en-US" sz="2000" b="1" dirty="0" err="1"/>
              <a:t>basment</a:t>
            </a:r>
            <a:r>
              <a:rPr lang="en-US" sz="2000" b="1" dirty="0"/>
              <a:t> membrane</a:t>
            </a:r>
            <a:br>
              <a:rPr lang="en-US" sz="2000" b="1" dirty="0"/>
            </a:br>
            <a:r>
              <a:rPr lang="en-US" sz="2000" b="1" dirty="0" err="1"/>
              <a:t>mesangial</a:t>
            </a:r>
            <a:br>
              <a:rPr lang="en-US" sz="2000" b="1" dirty="0"/>
            </a:br>
            <a:r>
              <a:rPr lang="en-US" sz="2000" b="1" dirty="0" err="1"/>
              <a:t>subepithelial</a:t>
            </a:r>
            <a:endParaRPr lang="en-US" sz="2000" b="1"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a:t>            </a:t>
            </a:r>
            <a:endParaRPr lang="en-US" dirty="0"/>
          </a:p>
          <a:p>
            <a:r>
              <a:rPr lang="en-US" b="1" dirty="0"/>
              <a:t>             </a:t>
            </a:r>
          </a:p>
          <a:p>
            <a:pPr lvl="0"/>
            <a:r>
              <a:rPr lang="en-US" b="1" dirty="0"/>
              <a:t>             </a:t>
            </a:r>
          </a:p>
          <a:p>
            <a:pPr lvl="0"/>
            <a:r>
              <a:rPr lang="en-US" sz="1400" b="1" dirty="0">
                <a:solidFill>
                  <a:prstClr val="black"/>
                </a:solidFill>
                <a:latin typeface="Times New Roman" pitchFamily="18" charset="0"/>
                <a:cs typeface="Times New Roman" pitchFamily="18" charset="0"/>
              </a:rPr>
              <a:t>               For more detailed instruction, any question, cases need help please post to the group of session.</a:t>
            </a: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LO2</a:t>
            </a:r>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val="2977646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1702</TotalTime>
  <Words>1705</Words>
  <Application>Microsoft Office PowerPoint</Application>
  <PresentationFormat>On-screen Show (4:3)</PresentationFormat>
  <Paragraphs>255</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Berlin Sans FB Demi</vt:lpstr>
      <vt:lpstr>Calibri</vt:lpstr>
      <vt:lpstr>Calibri Light</vt:lpstr>
      <vt:lpstr>Times New Roman</vt:lpstr>
      <vt:lpstr>Wingdings</vt:lpstr>
      <vt:lpstr>Office Theme</vt:lpstr>
      <vt:lpstr>PowerPoint Presentation</vt:lpstr>
      <vt:lpstr>         1-describe the basic structural patterns of glomerular injury and their mechanism.  2-the basic factors responsible for the different expression of immune complex mediated disease </vt:lpstr>
      <vt:lpstr>The blood is seperated from the glomerular filtrate by  1-fenestrated endothelium 2-basment membrane 3-podocytes and foot process  all supported by mesangial cells</vt:lpstr>
      <vt:lpstr>PowerPoint Presentation</vt:lpstr>
      <vt:lpstr>PowerPoint Presentation</vt:lpstr>
      <vt:lpstr>Damage of the glomeruli can be due to: a-immunological  i.e. immune complex b-chemical toxic damage ,drugs,toxins   as arsult the damage can lead to: 1-block function (clog) as in renal failure 2-leak losing protein or RBC as in nephrotic syndrome</vt:lpstr>
      <vt:lpstr>The kidney is similar to other organs in that it has only a limited number of ways to respond to injury. It is, therefore, useful to begin by reviewing the basic definitions that describe the histologic findings that may be seen: ■ Focal—Involving &lt;50% of the glomeruli on light microscopy. This limitation to light microscopy is important because most glomerular diseases involve almost all of the glomeruli if the latter are examined by electron or immunofluorescence microscopy. ■ Diffuse—Involving more than 50% of the glomeruli on light microscopy. ■ Segmental—Involving part of the glomerular tuft, usually in a focal manner. ■ Global—Involving the entire glomerular tuft; can be seen with either focal or diffuse disease. ■ Membranous—Thickening of the glomerular capillary wall (GCW), usually with distinctive basement membrane “spikes.” ■ Proliferative—An increased number of cells in the glomerulus; these cells can be either proliferating glomerular cells or infiltrating circulating inflammatory cells. The term exudative is also used when there is prominent infiltration by neutrophils.</vt:lpstr>
      <vt:lpstr>PowerPoint Presentation</vt:lpstr>
      <vt:lpstr>Pathology of glomerular damage it is damaged by: 1-direct depostion of antigen-antibody complex 2-antibody react to either  intrinsic antigene or extrinsic antigene that deposit in the wall  the damage can affect ; subendothelial layer basment membrane mesangial subepithelial</vt:lpstr>
      <vt:lpstr> Pathological types of Glomerular damage 1-Acute diffuse proliferative  2-Rapidly progressive (crescentic) 3-Membranous glomerulopathy (idiopathic 4-Minimal change disease. 5-Focal segmental glomerulosclerosis. 6-Membranoproliferative GN (mesangiocapillary 7-IgA nephropathy (Focal  8-Chronic </vt:lpstr>
      <vt:lpstr>PowerPoint Presentation</vt:lpstr>
      <vt:lpstr>Acute diffuse proliferative GN  post streptococcal there will be hypercellularity of neutrophil and monocytes and proliferation of endothelial and mesangial cells</vt:lpstr>
      <vt:lpstr>PowerPoint Presentation</vt:lpstr>
      <vt:lpstr>Rapidly progressive histologically charecterized by cresecent formation that block Bowmans capsul . By  proliferation  of parietal cells and monocytes and macrophages</vt:lpstr>
      <vt:lpstr>PowerPoint Presentation</vt:lpstr>
      <vt:lpstr>Membranous glomerulopathy commonest cause for Nephrotic syndrome could be autoimmune associated with SLE,ca ,drugs pathologicaly show diffuse thickening of the capillary wall</vt:lpstr>
      <vt:lpstr>PowerPoint Presentation</vt:lpstr>
      <vt:lpstr>Minimal change usually affect children good response to steroids usually associated with proteinurea pathologically no obvious change apart of effacment of foot process</vt:lpstr>
      <vt:lpstr>PowerPoint Presentation</vt:lpstr>
      <vt:lpstr>Focal  mainly middle age hyaline thickening of capelleries uncertain response to steroid ot cytotoxic</vt:lpstr>
      <vt:lpstr>Membranoproliferative mainly older children  may progress in to chronic renal failure poor response to immunesuppression</vt:lpstr>
      <vt:lpstr>Renal pathology outline glomerular disease can be in one of two main groups  1-Nephrotic syndrome: a)minimal change b)focal segmental glomerulosclerosis c)membranous  2-Nephritic syndrome: a)postinfectious b)IgA nephopathy</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mahmood abdulkarim</cp:lastModifiedBy>
  <cp:revision>171</cp:revision>
  <dcterms:created xsi:type="dcterms:W3CDTF">2018-09-07T18:41:02Z</dcterms:created>
  <dcterms:modified xsi:type="dcterms:W3CDTF">2020-07-02T08:41:54Z</dcterms:modified>
</cp:coreProperties>
</file>